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5"/>
  </p:notesMasterIdLst>
  <p:handoutMasterIdLst>
    <p:handoutMasterId r:id="rId16"/>
  </p:handoutMasterIdLst>
  <p:sldIdLst>
    <p:sldId id="16141176" r:id="rId3"/>
    <p:sldId id="16141255" r:id="rId4"/>
    <p:sldId id="16141227" r:id="rId5"/>
    <p:sldId id="16141235" r:id="rId6"/>
    <p:sldId id="16141251" r:id="rId7"/>
    <p:sldId id="16141258" r:id="rId8"/>
    <p:sldId id="16141254" r:id="rId9"/>
    <p:sldId id="16141257" r:id="rId10"/>
    <p:sldId id="16141252" r:id="rId11"/>
    <p:sldId id="16141256" r:id="rId12"/>
    <p:sldId id="16141253" r:id="rId13"/>
    <p:sldId id="16141249" r:id="rId14"/>
  </p:sldIdLst>
  <p:sldSz cx="12192000" cy="6858000"/>
  <p:notesSz cx="6858000" cy="9144000"/>
  <p:custDataLst>
    <p:tags r:id="rId17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2" userDrawn="1">
          <p15:clr>
            <a:srgbClr val="A4A3A4"/>
          </p15:clr>
        </p15:guide>
        <p15:guide id="2" pos="38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A0C14"/>
    <a:srgbClr val="0066CC"/>
    <a:srgbClr val="FFFFFF"/>
    <a:srgbClr val="FFFFCC"/>
    <a:srgbClr val="FCFFDF"/>
    <a:srgbClr val="E0FEEC"/>
    <a:srgbClr val="002F76"/>
    <a:srgbClr val="D00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343" autoAdjust="0"/>
  </p:normalViewPr>
  <p:slideViewPr>
    <p:cSldViewPr snapToGrid="0" showGuides="1">
      <p:cViewPr varScale="1">
        <p:scale>
          <a:sx n="99" d="100"/>
          <a:sy n="99" d="100"/>
        </p:scale>
        <p:origin x="230" y="62"/>
      </p:cViewPr>
      <p:guideLst>
        <p:guide orient="horz" pos="2052"/>
        <p:guide pos="3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224537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33460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2659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17586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62079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37020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836" y="914831"/>
            <a:ext cx="8251038" cy="1676571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/>
              <a:t>SWAN Material shortage 8D report</a:t>
            </a:r>
            <a:br>
              <a:rPr lang="en-US" altLang="zh-CN" sz="4000" b="1" dirty="0"/>
            </a:br>
            <a:endParaRPr lang="en-US" altLang="zh-TW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5643" y="3778278"/>
            <a:ext cx="4611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Prepared By: KT/</a:t>
            </a:r>
            <a:r>
              <a:rPr lang="en-US" altLang="zh-CN" sz="2000" dirty="0">
                <a:solidFill>
                  <a:schemeClr val="bg1"/>
                </a:solidFill>
              </a:rPr>
              <a:t>Hop Nguyen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r>
              <a:rPr lang="en-US" sz="2000" dirty="0">
                <a:solidFill>
                  <a:schemeClr val="bg1"/>
                </a:solidFill>
              </a:rPr>
              <a:t>Reviewed By: B</a:t>
            </a:r>
            <a:r>
              <a:rPr lang="en-US" altLang="zh-CN" sz="2000" dirty="0">
                <a:solidFill>
                  <a:schemeClr val="bg1"/>
                </a:solidFill>
              </a:rPr>
              <a:t>en Trinh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	         </a:t>
            </a:r>
            <a:r>
              <a:rPr lang="en-US" altLang="zh-CN" sz="2000" dirty="0">
                <a:solidFill>
                  <a:schemeClr val="bg1"/>
                </a:solidFill>
              </a:rPr>
              <a:t>Tony </a:t>
            </a:r>
            <a:r>
              <a:rPr lang="en-US" altLang="zh-CN" sz="2000" dirty="0" err="1">
                <a:solidFill>
                  <a:schemeClr val="bg1"/>
                </a:solidFill>
              </a:rPr>
              <a:t>Tu</a:t>
            </a:r>
            <a:r>
              <a:rPr lang="en-US" altLang="zh-CN" sz="2000" dirty="0">
                <a:solidFill>
                  <a:schemeClr val="bg1"/>
                </a:solidFill>
              </a:rPr>
              <a:t> / Ken</a:t>
            </a:r>
          </a:p>
          <a:p>
            <a:r>
              <a:rPr lang="en-US" sz="2000" dirty="0">
                <a:solidFill>
                  <a:schemeClr val="bg1"/>
                </a:solidFill>
              </a:rPr>
              <a:t>Date: 2023-12-04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1894" y="148648"/>
            <a:ext cx="885437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Establish the Team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7634" y="2644526"/>
            <a:ext cx="55102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Operation leader: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leader: CB Lin</a:t>
            </a: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6987651" y="2369983"/>
            <a:ext cx="499084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Sales: Miya Wang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PM: An Tran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TW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PQE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Toney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, Ken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PE : Jack Han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Kitting: Hop Nguyen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ME: Cheng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Lun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7" name="流程圖: 換頁接點 9"/>
          <p:cNvSpPr/>
          <p:nvPr/>
        </p:nvSpPr>
        <p:spPr>
          <a:xfrm>
            <a:off x="1001894" y="1209170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8" name="流程圖: 換頁接點 9"/>
          <p:cNvSpPr/>
          <p:nvPr/>
        </p:nvSpPr>
        <p:spPr>
          <a:xfrm>
            <a:off x="6594628" y="1246047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999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564462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Description the </a:t>
            </a:r>
            <a:r>
              <a:rPr lang="en-US" altLang="zh-CN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roblem </a:t>
            </a:r>
          </a:p>
        </p:txBody>
      </p:sp>
      <p:graphicFrame>
        <p:nvGraphicFramePr>
          <p:cNvPr id="13" name="表格 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9770809"/>
              </p:ext>
            </p:extLst>
          </p:nvPr>
        </p:nvGraphicFramePr>
        <p:xfrm>
          <a:off x="310515" y="762635"/>
          <a:ext cx="11657330" cy="5792470"/>
        </p:xfrm>
        <a:graphic>
          <a:graphicData uri="http://schemas.openxmlformats.org/drawingml/2006/table">
            <a:tbl>
              <a:tblPr/>
              <a:tblGrid>
                <a:gridCol w="1375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3725">
                <a:tc gridSpan="2"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035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980"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 panose="020B0604020202020204"/>
                        </a:rPr>
                        <a:t>2023-11-18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indent="9398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Fii’s</a:t>
                      </a:r>
                      <a:r>
                        <a:rPr lang="en-US" altLang="zh-TW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 (KITTING &amp; MPM) and </a:t>
                      </a:r>
                      <a:r>
                        <a:rPr lang="en-US" altLang="zh-TW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Dreamus</a:t>
                      </a:r>
                      <a:endParaRPr lang="en-US" altLang="zh-CN" sz="2000" dirty="0"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05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98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2000" dirty="0" err="1"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production line</a:t>
                      </a:r>
                      <a:endParaRPr kumimoji="0" lang="en-US" altLang="zh-CN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latest MO release, Material is shortage 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shipping plan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was 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impacted</a:t>
                      </a:r>
                      <a:endParaRPr lang="en-US" altLang="zh-CN" sz="2000" dirty="0"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0590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200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Incoming materials from </a:t>
                      </a:r>
                      <a:r>
                        <a:rPr lang="en-US" altLang="zh-CN" sz="2000" dirty="0" err="1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Dreamus</a:t>
                      </a:r>
                      <a:r>
                        <a:rPr lang="en-US" altLang="zh-CN" sz="2000" baseline="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were 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mixed</a:t>
                      </a:r>
                      <a:endParaRPr kumimoji="0" lang="en-US" altLang="zh-TW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Material PN: 352.00191.005LT SPEAKER stock should be 128 PCS but actually no stock.</a:t>
                      </a:r>
                      <a:r>
                        <a:rPr lang="en-US" altLang="zh-CN" sz="20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endParaRPr lang="en-US" altLang="zh-TW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52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defTabSz="284163"/>
                      <a:r>
                        <a:rPr lang="en-US" altLang="zh-CN" sz="200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Material PN: 352.00191.005LT*128 PCS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455105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Containment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7680" y="739579"/>
            <a:ext cx="117020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762000">
              <a:spcBef>
                <a:spcPct val="20000"/>
              </a:spcBef>
              <a:buSzPct val="100000"/>
              <a:buFont typeface="Arial" panose="020B0604020202020204" pitchFamily="34" charset="0"/>
              <a:buAutoNum type="arabicPeriod"/>
              <a:tabLst>
                <a:tab pos="396875" algn="l"/>
              </a:tabLst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Immediately meeting with CFT team to find out the root causes and take out solution.</a:t>
            </a:r>
          </a:p>
          <a:p>
            <a:pPr algn="just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	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Done on 18</a:t>
            </a:r>
            <a:r>
              <a:rPr lang="en-US" altLang="zh-CN" sz="2000" baseline="30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Nov (</a:t>
            </a: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Owner: KT: Hop Nguyen /PC: Sara Le/ PM: An Tran, PD: Wen Yong)</a:t>
            </a:r>
          </a:p>
          <a:p>
            <a:pPr algn="just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endParaRPr kumimoji="1" lang="en-US" sz="20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96875" indent="-396875" algn="just">
              <a:spcBef>
                <a:spcPct val="20000"/>
              </a:spcBef>
              <a:buSzPct val="100000"/>
              <a:buFont typeface="+mj-lt"/>
              <a:buAutoNum type="arabicPeriod" startAt="2"/>
              <a:tabLst>
                <a:tab pos="396875" algn="l"/>
              </a:tabLst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Report to customer to help prepare material to cover this quantity.</a:t>
            </a:r>
          </a:p>
          <a:p>
            <a:pPr marL="396875" algn="just" defTabSz="762000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Done on 23</a:t>
            </a:r>
            <a:r>
              <a:rPr lang="en-US" altLang="zh-CN" sz="2000" baseline="30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Nov (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Owner: PM: An Tran/ MPM: </a:t>
            </a:r>
            <a:r>
              <a:rPr kumimoji="1" lang="en-US" altLang="zh-TW" sz="2000" dirty="0" err="1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Zenda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Nguyen)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15" name="TextBox 14"/>
          <p:cNvSpPr txBox="1"/>
          <p:nvPr>
            <p:custDataLst>
              <p:tags r:id="rId1"/>
            </p:custDataLst>
          </p:nvPr>
        </p:nvSpPr>
        <p:spPr>
          <a:xfrm>
            <a:off x="270289" y="668459"/>
            <a:ext cx="11702010" cy="442674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Review work process: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352.00191.005LT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SPEAKER</a:t>
            </a:r>
            <a:r>
              <a:rPr lang="zh-CN" altLang="en-US" sz="2000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3791" y="1145870"/>
            <a:ext cx="11518800" cy="693675"/>
            <a:chOff x="343791" y="1200188"/>
            <a:chExt cx="11518800" cy="693675"/>
          </a:xfrm>
        </p:grpSpPr>
        <p:grpSp>
          <p:nvGrpSpPr>
            <p:cNvPr id="5" name="Group 4"/>
            <p:cNvGrpSpPr/>
            <p:nvPr/>
          </p:nvGrpSpPr>
          <p:grpSpPr>
            <a:xfrm>
              <a:off x="1982362" y="1241062"/>
              <a:ext cx="1554480" cy="640080"/>
              <a:chOff x="1982362" y="2250917"/>
              <a:chExt cx="1554480" cy="640080"/>
            </a:xfrm>
          </p:grpSpPr>
          <p:sp>
            <p:nvSpPr>
              <p:cNvPr id="6" name="＞形箭號 21"/>
              <p:cNvSpPr/>
              <p:nvPr/>
            </p:nvSpPr>
            <p:spPr bwMode="auto">
              <a:xfrm>
                <a:off x="1982362" y="2250917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" name="＞形箭號 4"/>
              <p:cNvSpPr/>
              <p:nvPr/>
            </p:nvSpPr>
            <p:spPr bwMode="auto">
              <a:xfrm>
                <a:off x="2176269" y="2430534"/>
                <a:ext cx="1166666" cy="28084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IQC inspection</a:t>
                </a:r>
                <a:endParaRPr lang="en-US" altLang="zh-TW" sz="1300" b="1" dirty="0">
                  <a:solidFill>
                    <a:srgbClr val="FFFFFF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43791" y="1200188"/>
              <a:ext cx="1554480" cy="680956"/>
              <a:chOff x="196850" y="2180292"/>
              <a:chExt cx="1692361" cy="806732"/>
            </a:xfrm>
          </p:grpSpPr>
          <p:sp>
            <p:nvSpPr>
              <p:cNvPr id="9" name="＞形箭號 21"/>
              <p:cNvSpPr/>
              <p:nvPr/>
            </p:nvSpPr>
            <p:spPr bwMode="auto">
              <a:xfrm>
                <a:off x="196850" y="2227265"/>
                <a:ext cx="1692361" cy="712787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zh-CN" altLang="en-US" sz="1300" dirty="0">
                  <a:solidFill>
                    <a:schemeClr val="bg1"/>
                  </a:solidFill>
                  <a:cs typeface="Calibri" panose="020F0502020204030204" pitchFamily="34" charset="0"/>
                </a:endParaRPr>
              </a:p>
            </p:txBody>
          </p:sp>
          <p:sp>
            <p:nvSpPr>
              <p:cNvPr id="10" name="＞形箭號 4"/>
              <p:cNvSpPr/>
              <p:nvPr/>
            </p:nvSpPr>
            <p:spPr bwMode="auto">
              <a:xfrm>
                <a:off x="488765" y="2180292"/>
                <a:ext cx="1108532" cy="8067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WH receive materials from vendor</a:t>
                </a:r>
                <a:endParaRPr lang="en-US" altLang="zh-TW" sz="1300" b="1" dirty="0">
                  <a:solidFill>
                    <a:schemeClr val="bg1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620932" y="1241062"/>
              <a:ext cx="1554480" cy="640080"/>
              <a:chOff x="3620932" y="2250917"/>
              <a:chExt cx="1554480" cy="640080"/>
            </a:xfrm>
          </p:grpSpPr>
          <p:sp>
            <p:nvSpPr>
              <p:cNvPr id="12" name="＞形箭號 21"/>
              <p:cNvSpPr/>
              <p:nvPr/>
            </p:nvSpPr>
            <p:spPr bwMode="auto">
              <a:xfrm>
                <a:off x="3620932" y="2250917"/>
                <a:ext cx="1554480" cy="640080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" name="＞形箭號 4"/>
              <p:cNvSpPr/>
              <p:nvPr/>
            </p:nvSpPr>
            <p:spPr bwMode="auto">
              <a:xfrm>
                <a:off x="3912378" y="2330507"/>
                <a:ext cx="971588" cy="48090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 wrap="square"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KT receive from WH </a:t>
                </a:r>
                <a:endParaRPr lang="en-US" altLang="zh-TW" sz="1300" b="1" dirty="0">
                  <a:solidFill>
                    <a:schemeClr val="bg1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030969" y="1253783"/>
              <a:ext cx="1554480" cy="640080"/>
              <a:chOff x="7030969" y="2263638"/>
              <a:chExt cx="1554480" cy="640080"/>
            </a:xfrm>
          </p:grpSpPr>
          <p:sp>
            <p:nvSpPr>
              <p:cNvPr id="16" name="＞形箭號 21"/>
              <p:cNvSpPr/>
              <p:nvPr/>
            </p:nvSpPr>
            <p:spPr bwMode="auto">
              <a:xfrm>
                <a:off x="7030969" y="2263638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84014" y="2337457"/>
                <a:ext cx="10483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</a:rPr>
                  <a:t>Production line online </a:t>
                </a:r>
                <a:endParaRPr lang="zh-TW" altLang="en-US" sz="13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669539" y="1241062"/>
              <a:ext cx="1554480" cy="640080"/>
              <a:chOff x="8669539" y="2250917"/>
              <a:chExt cx="1554480" cy="640080"/>
            </a:xfrm>
          </p:grpSpPr>
          <p:sp>
            <p:nvSpPr>
              <p:cNvPr id="19" name="＞形箭號 21"/>
              <p:cNvSpPr/>
              <p:nvPr/>
            </p:nvSpPr>
            <p:spPr bwMode="auto">
              <a:xfrm>
                <a:off x="8669539" y="2250917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980145" y="2424763"/>
                <a:ext cx="933269" cy="2923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>
                  <a:defRPr sz="1300">
                    <a:solidFill>
                      <a:schemeClr val="bg1"/>
                    </a:solidFill>
                    <a:cs typeface="Calibri" panose="020F050202020403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b="1" dirty="0"/>
                  <a:t>MO offline</a:t>
                </a:r>
                <a:endParaRPr lang="zh-TW" altLang="en-US" b="1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0308111" y="1241062"/>
              <a:ext cx="1554480" cy="640080"/>
              <a:chOff x="10308111" y="2250917"/>
              <a:chExt cx="1554480" cy="640080"/>
            </a:xfrm>
          </p:grpSpPr>
          <p:sp>
            <p:nvSpPr>
              <p:cNvPr id="22" name="＞形箭號 21"/>
              <p:cNvSpPr/>
              <p:nvPr/>
            </p:nvSpPr>
            <p:spPr bwMode="auto">
              <a:xfrm>
                <a:off x="10308111" y="2250917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0583368" y="2324736"/>
                <a:ext cx="1003966" cy="492443"/>
              </a:xfrm>
              <a:prstGeom prst="rect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1300" b="1"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altLang="zh-CN" dirty="0"/>
                  <a:t>MO settlement</a:t>
                </a:r>
                <a:endParaRPr lang="zh-TW" alt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189173" y="1209085"/>
              <a:ext cx="1745137" cy="666288"/>
              <a:chOff x="5379830" y="2218940"/>
              <a:chExt cx="1554480" cy="666288"/>
            </a:xfrm>
          </p:grpSpPr>
          <p:sp>
            <p:nvSpPr>
              <p:cNvPr id="25" name="＞形箭號 21"/>
              <p:cNvSpPr/>
              <p:nvPr/>
            </p:nvSpPr>
            <p:spPr bwMode="auto">
              <a:xfrm>
                <a:off x="5379830" y="2245148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681313" y="2218940"/>
                <a:ext cx="11437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b="1" dirty="0">
                    <a:solidFill>
                      <a:schemeClr val="bg1"/>
                    </a:solidFill>
                  </a:rPr>
                  <a:t>KT release material to production line</a:t>
                </a:r>
                <a:endParaRPr lang="zh-TW" altLang="en-US" sz="12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34379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quantity is confirmed according to the outside box label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boxes,  the materials will be counted quantity 100%.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451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 inspection based on proportion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2595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will be released to production line as full boxes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in full boxes,  KT and production line will count 100%.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0811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Kitting balanced material when MO offline not find out material damaged in standard. MO closed</a:t>
            </a:r>
          </a:p>
          <a:p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993765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43791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 got material from vendor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 detect in time</a:t>
            </a: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released material to KITTING directly</a:t>
            </a:r>
            <a:endParaRPr lang="en-US" altLang="zh-TW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9303106" y="4220299"/>
            <a:ext cx="287347" cy="20267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5400000">
            <a:off x="4270906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8667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production line receives the materials and produces them directly.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materials in production line can not handle in time. (NG materials handling process: NG materials are found in the production line,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notify to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ME/SQE for confirmation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returned to MRB for scrap)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4739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continuous production of MO, inventory and consumption is calculated based on the last MO. </a:t>
            </a:r>
          </a:p>
          <a:p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>
            <p:custDataLst>
              <p:tags r:id="rId2"/>
            </p:custDataLst>
          </p:nvPr>
        </p:nvSpPr>
        <p:spPr>
          <a:xfrm>
            <a:off x="270289" y="5979712"/>
            <a:ext cx="11702010" cy="340519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Conclusion: 1. Mixing of incoming materials can’t be detected.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511073" y="624825"/>
            <a:ext cx="389299" cy="171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50828" y="556259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Risk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511073" y="849683"/>
            <a:ext cx="389299" cy="171880"/>
          </a:xfrm>
          <a:prstGeom prst="rect">
            <a:avLst/>
          </a:prstGeom>
          <a:solidFill>
            <a:srgbClr val="0A0C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10950828" y="781117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3050" indent="-273050"/>
            <a:r>
              <a:rPr lang="en-US" altLang="zh-CN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Normal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647391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 </a:t>
            </a: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manufacture continuously, so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shortage of materials</a:t>
            </a: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not be detected and handle in time.</a:t>
            </a:r>
            <a:endParaRPr lang="en-US" altLang="zh-TW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TW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ight Arrow 52"/>
          <p:cNvSpPr/>
          <p:nvPr/>
        </p:nvSpPr>
        <p:spPr>
          <a:xfrm rot="5400000">
            <a:off x="9297357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66523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quantity is confirmed according to the outside box label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boxes,  the materials will be counted quantity 100%.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59474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</a:t>
            </a:r>
            <a:r>
              <a:rPr lang="zh-CN" altLang="en-US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materials according to the full boxes and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detect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mixing</a:t>
            </a:r>
            <a:r>
              <a:rPr lang="en-US" altLang="zh-CN" sz="1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incoming materials.</a:t>
            </a:r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99223331-C890-2687-4746-97CC48D02033}"/>
              </a:ext>
            </a:extLst>
          </p:cNvPr>
          <p:cNvSpPr/>
          <p:nvPr/>
        </p:nvSpPr>
        <p:spPr>
          <a:xfrm>
            <a:off x="270289" y="4784371"/>
            <a:ext cx="10037822" cy="1176851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06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47" y="0"/>
            <a:ext cx="10583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Manage B&amp;S materials’ quantities at </a:t>
            </a:r>
            <a:r>
              <a:rPr lang="en-US" sz="3600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WH&amp;KT</a:t>
            </a:r>
            <a:endParaRPr lang="en-US" altLang="zh-TW" sz="3600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1776" y="811460"/>
            <a:ext cx="4022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1. </a:t>
            </a:r>
            <a:r>
              <a:rPr lang="en-US" dirty="0" smtClean="0">
                <a:solidFill>
                  <a:srgbClr val="0000FF"/>
                </a:solidFill>
              </a:rPr>
              <a:t>Manage quantities at WH(Warehouse)</a:t>
            </a:r>
            <a:endParaRPr lang="en-US" altLang="zh-TW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777" y="1216638"/>
            <a:ext cx="11101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the quantity is confirmed according to the outside box label.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boxes,  the materials will be counted quantity 100% .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 check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daily(full box is checked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label on the box, old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counted 100%)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materials countable will release to KT only enough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WO(Work Order) demand and uncountable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will be released minimum packing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endParaRPr 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1776" y="3078949"/>
            <a:ext cx="3442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2</a:t>
            </a:r>
            <a:r>
              <a:rPr lang="en-US" altLang="zh-CN" b="1" dirty="0" smtClean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. </a:t>
            </a:r>
            <a:r>
              <a:rPr lang="en-US" dirty="0">
                <a:solidFill>
                  <a:srgbClr val="0000FF"/>
                </a:solidFill>
              </a:rPr>
              <a:t>Manage </a:t>
            </a:r>
            <a:r>
              <a:rPr lang="en-US" dirty="0" smtClean="0">
                <a:solidFill>
                  <a:srgbClr val="0000FF"/>
                </a:solidFill>
              </a:rPr>
              <a:t>quantities </a:t>
            </a:r>
            <a:r>
              <a:rPr lang="en-US" dirty="0">
                <a:solidFill>
                  <a:srgbClr val="0000FF"/>
                </a:solidFill>
              </a:rPr>
              <a:t>at </a:t>
            </a:r>
            <a:r>
              <a:rPr lang="en-US" dirty="0" smtClean="0">
                <a:solidFill>
                  <a:srgbClr val="0000FF"/>
                </a:solidFill>
              </a:rPr>
              <a:t>KT(Kitting)</a:t>
            </a:r>
            <a:endParaRPr lang="en-US" altLang="zh-TW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518" y="3541271"/>
            <a:ext cx="111871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in full boxes, 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KT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will release </a:t>
            </a:r>
            <a:r>
              <a:rPr lang="en-US" altLang="zh-CN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to production line as full 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boxes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zh-TW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nfull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boxes, 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production line will count 100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countable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released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production line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enough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WO(Work Order) demand and uncountable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will be released minimum packing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qty.</a:t>
            </a:r>
          </a:p>
          <a:p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leave material will be returned if have when finish production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TW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TW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use the system </a:t>
            </a:r>
            <a:r>
              <a:rPr lang="en-US" b="1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material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release material to the line and </a:t>
            </a:r>
            <a:r>
              <a:rPr lang="en-US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deduct on time. </a:t>
            </a:r>
          </a:p>
          <a:p>
            <a:endParaRPr lang="en-US" altLang="zh-TW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8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9986" y="860079"/>
            <a:ext cx="5334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Incoming materials record:</a:t>
            </a:r>
          </a:p>
          <a:p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From Sep 2021 to Nov 2023, Incoming material quantity: </a:t>
            </a:r>
          </a:p>
          <a:p>
            <a:pPr marL="285750" indent="3175">
              <a:buFont typeface="Wingdings" panose="05000000000000000000" pitchFamily="2" charset="2"/>
              <a:buChar char="Ø"/>
            </a:pPr>
            <a:r>
              <a:rPr lang="en-US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352.00191.005LT*100900pcs</a:t>
            </a:r>
          </a:p>
          <a:p>
            <a:pPr marL="285750" indent="3175">
              <a:buFont typeface="Wingdings" panose="05000000000000000000" pitchFamily="2" charset="2"/>
              <a:buChar char="Ø"/>
            </a:pPr>
            <a:r>
              <a:rPr lang="en-US" altLang="zh-CN" sz="1100" b="1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352.00192.005LT*100900pcs</a:t>
            </a:r>
            <a:endParaRPr lang="zh-TW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26186" y="860078"/>
            <a:ext cx="5691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925"/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II.	Materials check out record:</a:t>
            </a:r>
          </a:p>
          <a:p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From Sep 2021 to Nov 2023,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352.00191.005LT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 checked out quantity 100577 pcs + scrap 60pcs, total 100637 pcs, stock should be 263pcs, but actual 135pcs, less 128pcs.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352.00192.005LT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 checked out quantity 100586 pcs + scrap 2pcs, total 100588 pcs, stock should be 312pcs, but actual 672pcs, more 360pcs.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39986" y="5473976"/>
            <a:ext cx="114778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indent="-396875" algn="just" defTabSz="895350" fontAlgn="ctr">
              <a:spcBef>
                <a:spcPct val="0"/>
              </a:spcBef>
              <a:spcAft>
                <a:spcPct val="0"/>
              </a:spcAft>
              <a:buAutoNum type="romanUcPeriod" startAt="4"/>
              <a:tabLst>
                <a:tab pos="461963" algn="l"/>
              </a:tabLst>
              <a:defRPr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Root cause</a:t>
            </a:r>
            <a:r>
              <a:rPr lang="zh-CN" altLang="en-US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：</a:t>
            </a:r>
            <a:endParaRPr lang="en-US" altLang="zh-CN" sz="1100" dirty="0">
              <a:solidFill>
                <a:srgbClr val="000000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altLang="zh-CN" sz="1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Incoming material mixing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39986" y="4792519"/>
            <a:ext cx="11477823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620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398463" algn="l"/>
              </a:tabLst>
              <a:defRPr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III. 	</a:t>
            </a:r>
            <a:r>
              <a:rPr lang="en-US" altLang="zh-CN" sz="1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On Oct 18</a:t>
            </a:r>
            <a:r>
              <a:rPr lang="en-US" altLang="zh-CN" sz="1100" baseline="300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</a:t>
            </a:r>
            <a:r>
              <a:rPr lang="en-US" altLang="zh-CN" sz="1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The last MO online material were released to the production line and find out less 128pcs (2 boxes) 352.00191.005LT and 352.00192.005LT more 360 (2boxes) .</a:t>
            </a:r>
          </a:p>
        </p:txBody>
      </p:sp>
      <p:pic>
        <p:nvPicPr>
          <p:cNvPr id="2" name="Picture 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84932" y="1629520"/>
            <a:ext cx="2377440" cy="2995395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5" name="Picture 4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007318" y="1621195"/>
            <a:ext cx="2585705" cy="300372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241" y="1915969"/>
            <a:ext cx="5344155" cy="2779123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34968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98383" y="884429"/>
            <a:ext cx="11477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dirty="0" smtClean="0"/>
              <a:t>The scrap </a:t>
            </a:r>
            <a:r>
              <a:rPr lang="en-US" dirty="0"/>
              <a:t>history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90" y="1555871"/>
            <a:ext cx="4861981" cy="85351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98383" y="1186539"/>
            <a:ext cx="11477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dirty="0"/>
              <a:t>1. 352.00191.005LT </a:t>
            </a:r>
            <a:r>
              <a:rPr lang="en-US" dirty="0" smtClean="0"/>
              <a:t>SPEAKER </a:t>
            </a:r>
            <a:r>
              <a:rPr lang="en-US" dirty="0"/>
              <a:t>3+-0.6ohm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8383" y="3929128"/>
            <a:ext cx="11477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smtClean="0"/>
              <a:t>352.00192.005LT </a:t>
            </a:r>
            <a:r>
              <a:rPr lang="en-US" dirty="0"/>
              <a:t>SPEAKER 4+-0.6ohm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83" y="4298460"/>
            <a:ext cx="4967507" cy="6042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98382" y="2569092"/>
            <a:ext cx="114778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dirty="0" smtClean="0"/>
              <a:t>The scrap reason: </a:t>
            </a:r>
          </a:p>
          <a:p>
            <a:r>
              <a:rPr lang="en-US" b="1" dirty="0"/>
              <a:t>reason for being scrapped</a:t>
            </a:r>
            <a:r>
              <a:rPr lang="en-US" dirty="0"/>
              <a:t> came from many reasons. This </a:t>
            </a:r>
            <a:r>
              <a:rPr lang="en-US" dirty="0" smtClean="0"/>
              <a:t>quantities </a:t>
            </a:r>
            <a:r>
              <a:rPr lang="en-US" dirty="0"/>
              <a:t>were accumulated before,</a:t>
            </a:r>
          </a:p>
          <a:p>
            <a:r>
              <a:rPr lang="en-US" dirty="0"/>
              <a:t>Some </a:t>
            </a:r>
            <a:r>
              <a:rPr lang="en-US" dirty="0" smtClean="0"/>
              <a:t>quantities are </a:t>
            </a:r>
            <a:r>
              <a:rPr lang="en-US" dirty="0"/>
              <a:t>material NG(Function, cosmetic, </a:t>
            </a:r>
            <a:r>
              <a:rPr lang="en-US" dirty="0" err="1"/>
              <a:t>etc</a:t>
            </a:r>
            <a:r>
              <a:rPr lang="en-US" dirty="0"/>
              <a:t>) or </a:t>
            </a:r>
            <a:r>
              <a:rPr lang="en-US" dirty="0" smtClean="0"/>
              <a:t>operation error…</a:t>
            </a:r>
            <a:endParaRPr lang="en-US" dirty="0"/>
          </a:p>
          <a:p>
            <a:r>
              <a:rPr lang="en-US" dirty="0"/>
              <a:t>These quantities</a:t>
            </a:r>
            <a:r>
              <a:rPr lang="en-US" dirty="0" smtClean="0"/>
              <a:t> </a:t>
            </a:r>
            <a:r>
              <a:rPr lang="en-US" dirty="0"/>
              <a:t>were scrapped last year, we </a:t>
            </a:r>
            <a:r>
              <a:rPr lang="en-US" dirty="0" smtClean="0"/>
              <a:t>didn't </a:t>
            </a:r>
            <a:r>
              <a:rPr lang="en-US" dirty="0"/>
              <a:t>save pictures or scrap </a:t>
            </a:r>
            <a:r>
              <a:rPr lang="en-US" dirty="0" smtClean="0"/>
              <a:t>report. 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292510" y="4792075"/>
            <a:ext cx="1170262" cy="16315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182353" y="4899801"/>
            <a:ext cx="1195440" cy="15653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24081" y="6192991"/>
            <a:ext cx="1018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cosmetic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2765" y="6196369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Sound abnormal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8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401257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Corrective Action</a:t>
            </a:r>
          </a:p>
        </p:txBody>
      </p:sp>
      <p:graphicFrame>
        <p:nvGraphicFramePr>
          <p:cNvPr id="5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220006"/>
              </p:ext>
            </p:extLst>
          </p:nvPr>
        </p:nvGraphicFramePr>
        <p:xfrm>
          <a:off x="250040" y="789045"/>
          <a:ext cx="11670037" cy="5223567"/>
        </p:xfrm>
        <a:graphic>
          <a:graphicData uri="http://schemas.openxmlformats.org/drawingml/2006/table">
            <a:tbl>
              <a:tblPr/>
              <a:tblGrid>
                <a:gridCol w="557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868">
                  <a:extLst>
                    <a:ext uri="{9D8B030D-6E8A-4147-A177-3AD203B41FA5}">
                      <a16:colId xmlns:a16="http://schemas.microsoft.com/office/drawing/2014/main" val="311819998"/>
                    </a:ext>
                  </a:extLst>
                </a:gridCol>
                <a:gridCol w="110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421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7620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3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D6. </a:t>
                      </a:r>
                      <a:r>
                        <a:rPr kumimoji="1" lang="en-US" altLang="zh-TW" sz="13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Permanent improvement measures</a:t>
                      </a:r>
                      <a:endParaRPr kumimoji="1" lang="en-US" altLang="zh-TW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Picture</a:t>
                      </a:r>
                      <a:endParaRPr kumimoji="1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Owner</a:t>
                      </a:r>
                      <a:endParaRPr kumimoji="1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Plan complete</a:t>
                      </a:r>
                      <a:endParaRPr kumimoji="1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Actual complete</a:t>
                      </a:r>
                      <a:endParaRPr kumimoji="1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349">
                <a:tc>
                  <a:txBody>
                    <a:bodyPr/>
                    <a:lstStyle/>
                    <a:p>
                      <a:pPr marL="342900" marR="0" lvl="0" indent="-342900" algn="just" defTabSz="7620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Requested </a:t>
                      </a:r>
                      <a:r>
                        <a:rPr kumimoji="0" lang="en-US" sz="13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Dreamus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change correct material </a:t>
                      </a: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MPM </a:t>
                      </a:r>
                    </a:p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Zenda</a:t>
                      </a: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2023/12</a:t>
                      </a:r>
                      <a:r>
                        <a:rPr kumimoji="1" lang="en-US" altLang="zh-CN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/18</a:t>
                      </a:r>
                      <a:endParaRPr kumimoji="1" lang="en-US" altLang="zh-TW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076784"/>
                  </a:ext>
                </a:extLst>
              </a:tr>
              <a:tr h="1536349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7620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2. For Buy </a:t>
                      </a:r>
                      <a:r>
                        <a:rPr kumimoji="1" lang="en-US" sz="13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&amp; Sell</a:t>
                      </a: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materials,  check the quantity of original packaging materials when receiving the materials.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Hop</a:t>
                      </a: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1/19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448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7620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3.  Use the material issuance system to deduct accounts in a timely manner and do inventory check daily for Buy </a:t>
                      </a:r>
                      <a:r>
                        <a:rPr kumimoji="1" lang="en-US" sz="13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&amp; Sell</a:t>
                      </a: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materials. </a:t>
                      </a:r>
                      <a:endParaRPr kumimoji="0" lang="en-US" altLang="zh-CN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Hop</a:t>
                      </a: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88033" y="3019145"/>
            <a:ext cx="1920240" cy="1091192"/>
          </a:xfrm>
          <a:prstGeom prst="rect">
            <a:avLst/>
          </a:prstGeom>
          <a:ln w="3175">
            <a:solidFill>
              <a:srgbClr val="0000FF"/>
            </a:solidFill>
          </a:ln>
        </p:spPr>
      </p:pic>
      <p:sp>
        <p:nvSpPr>
          <p:cNvPr id="7" name="Rectangle 6"/>
          <p:cNvSpPr>
            <a:spLocks/>
          </p:cNvSpPr>
          <p:nvPr/>
        </p:nvSpPr>
        <p:spPr>
          <a:xfrm>
            <a:off x="6488033" y="4154084"/>
            <a:ext cx="1920240" cy="303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Receiving and counting materials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468439" y="5681920"/>
            <a:ext cx="1920240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material system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033" y="4623763"/>
            <a:ext cx="1920240" cy="97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99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6397" y="253549"/>
            <a:ext cx="814652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The process </a:t>
            </a:r>
            <a:r>
              <a:rPr lang="en-US" sz="24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in case of </a:t>
            </a: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BS material </a:t>
            </a:r>
            <a:r>
              <a:rPr lang="en-US" sz="24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abnormal </a:t>
            </a: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shortage</a:t>
            </a:r>
            <a:endParaRPr lang="en-US" sz="24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86397" y="777994"/>
          <a:ext cx="9259159" cy="5646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3" imgW="9547638" imgH="7917065" progId="Excel.Sheet.12">
                  <p:embed/>
                </p:oleObj>
              </mc:Choice>
              <mc:Fallback>
                <p:oleObj name="Worksheet" r:id="rId3" imgW="9547638" imgH="7917065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6397" y="777994"/>
                        <a:ext cx="9259159" cy="5646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135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634039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altLang="zh-TW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Verification of Effectiveness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14683" y="3258184"/>
            <a:ext cx="376263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D6: Verification of Effectiveness 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229" y="1089468"/>
            <a:ext cx="112632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defTabSz="762000">
              <a:spcBef>
                <a:spcPct val="20000"/>
              </a:spcBef>
              <a:buSzPct val="100000"/>
              <a:buFont typeface="+mj-lt"/>
              <a:buAutoNum type="arabicPeriod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KITTING is doing 100% </a:t>
            </a:r>
            <a:r>
              <a:rPr kumimoji="1" lang="en-US" altLang="zh-TW" sz="2000" dirty="0" err="1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Q’ty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inspection for B&amp;S materials.</a:t>
            </a:r>
          </a:p>
          <a:p>
            <a:pPr marL="457200" indent="-457200" algn="just" defTabSz="762000">
              <a:spcBef>
                <a:spcPct val="20000"/>
              </a:spcBef>
              <a:buSzPct val="100000"/>
              <a:buFont typeface="+mj-lt"/>
              <a:buAutoNum type="arabicPeriod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KITTING is using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distribution material system and daily inventory.</a:t>
            </a:r>
            <a:endParaRPr lang="zh-TW" altLang="en-US" sz="20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 defTabSz="762000">
              <a:spcBef>
                <a:spcPct val="20000"/>
              </a:spcBef>
              <a:buSzPct val="100000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effect needs to be continuously monitored and confirmed!</a:t>
            </a:r>
            <a:endParaRPr kumimoji="1" lang="en-US" altLang="zh-CN" sz="20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84050" y="2779922"/>
            <a:ext cx="9705975" cy="3702359"/>
            <a:chOff x="1419852" y="2119019"/>
            <a:chExt cx="9705975" cy="45053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9852" y="2119019"/>
              <a:ext cx="9705975" cy="45053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874067" y="3461316"/>
              <a:ext cx="793807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Model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49920" y="3461315"/>
              <a:ext cx="110603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Work order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72090" y="3452261"/>
              <a:ext cx="110603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Material P/N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86020" y="3452261"/>
              <a:ext cx="760460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Req</a:t>
              </a:r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5828" y="3459955"/>
              <a:ext cx="1068138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Check out </a:t>
              </a:r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977316" y="3436694"/>
              <a:ext cx="2013263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Production line call material time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992363" y="3429000"/>
              <a:ext cx="1068138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Line name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Up Arrow Callout 16"/>
            <p:cNvSpPr/>
            <p:nvPr/>
          </p:nvSpPr>
          <p:spPr>
            <a:xfrm>
              <a:off x="6872647" y="5163263"/>
              <a:ext cx="1158844" cy="88724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6822" y="5468293"/>
              <a:ext cx="1050494" cy="67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Production line call material </a:t>
              </a:r>
              <a:r>
                <a:rPr lang="en-US" altLang="zh-TW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9329" y="2702297"/>
              <a:ext cx="2962275" cy="285750"/>
            </a:xfrm>
            <a:prstGeom prst="rect">
              <a:avLst/>
            </a:prstGeom>
          </p:spPr>
        </p:pic>
      </p:grpSp>
      <p:sp>
        <p:nvSpPr>
          <p:cNvPr id="23" name="Rectangle 22"/>
          <p:cNvSpPr>
            <a:spLocks/>
          </p:cNvSpPr>
          <p:nvPr/>
        </p:nvSpPr>
        <p:spPr>
          <a:xfrm>
            <a:off x="1284049" y="6147113"/>
            <a:ext cx="9705975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material system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8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269" y="99661"/>
            <a:ext cx="4542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altLang="zh-TW" sz="3600" b="1" spc="-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Prevent Recurrence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5235960" y="1391784"/>
            <a:ext cx="4256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 defTabSz="762000">
              <a:spcBef>
                <a:spcPct val="20000"/>
              </a:spcBef>
              <a:buSzPct val="100000"/>
              <a:buFont typeface="Arial" panose="020B0604020202020204" pitchFamily="34" charset="0"/>
              <a:buAutoNum type="arabicPeriod"/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 : KT/H</a:t>
            </a:r>
            <a:r>
              <a:rPr kumimoji="1" lang="en-US" altLang="zh-CN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op</a:t>
            </a: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 Done on 11-30 </a:t>
            </a:r>
          </a:p>
        </p:txBody>
      </p:sp>
      <p:sp>
        <p:nvSpPr>
          <p:cNvPr id="7" name="Rectangle 6"/>
          <p:cNvSpPr/>
          <p:nvPr/>
        </p:nvSpPr>
        <p:spPr>
          <a:xfrm>
            <a:off x="727972" y="841133"/>
            <a:ext cx="5626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62000">
              <a:spcBef>
                <a:spcPct val="20000"/>
              </a:spcBef>
              <a:buSzPct val="100000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Continuous implementation of countermeasures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e87c2c2-32b0-4cd6-affa-b596c92fc921"/>
  <p:tag name="COMMONDATA" val="eyJoZGlkIjoiODA0OGQwODg5MzZhNTVmNWYxMTU3MTU2NWNlODViM2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2bf510c-6786-4e10-bc31-ebcda38d0827}"/>
  <p:tag name="TABLE_ENDDRAG_ORIGIN_RECT" val="917*442"/>
  <p:tag name="TABLE_ENDDRAG_RECT" val="24*60*917*4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852</Words>
  <Application>Microsoft Office PowerPoint</Application>
  <PresentationFormat>Widescreen</PresentationFormat>
  <Paragraphs>150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等线</vt:lpstr>
      <vt:lpstr>等线</vt:lpstr>
      <vt:lpstr>標楷體</vt:lpstr>
      <vt:lpstr>맑은 고딕</vt:lpstr>
      <vt:lpstr>Microsoft JhengHei</vt:lpstr>
      <vt:lpstr>Microsoft YaHei</vt:lpstr>
      <vt:lpstr>新細明體</vt:lpstr>
      <vt:lpstr>宋体</vt:lpstr>
      <vt:lpstr>宋体</vt:lpstr>
      <vt:lpstr>Arial</vt:lpstr>
      <vt:lpstr>Calibri</vt:lpstr>
      <vt:lpstr>Calibri Light</vt:lpstr>
      <vt:lpstr>Times New Roman</vt:lpstr>
      <vt:lpstr>Wingdings</vt:lpstr>
      <vt:lpstr>2_Office 佈景主題</vt:lpstr>
      <vt:lpstr>1_Office 佈景主題</vt:lpstr>
      <vt:lpstr>Worksheet</vt:lpstr>
      <vt:lpstr>SWAN Material shortage 8D report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陳國安</cp:lastModifiedBy>
  <cp:revision>2221</cp:revision>
  <cp:lastPrinted>2023-03-06T06:10:00Z</cp:lastPrinted>
  <dcterms:created xsi:type="dcterms:W3CDTF">2018-11-16T05:26:00Z</dcterms:created>
  <dcterms:modified xsi:type="dcterms:W3CDTF">2024-01-16T09:12:09Z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7F30D0CDD6E54CF48340A5DE1DCEF1B7_13</vt:lpwstr>
  </property>
  <property fmtid="{D5CDD505-2E9C-101B-9397-08002B2CF9AE}" pid="3" name="KSOProductBuildVer">
    <vt:lpwstr>2052-11.1.0.14036</vt:lpwstr>
  </property>
</Properties>
</file>